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sldIdLst>
    <p:sldId id="257" r:id="rId2"/>
    <p:sldId id="271" r:id="rId3"/>
    <p:sldId id="272" r:id="rId4"/>
    <p:sldId id="273" r:id="rId5"/>
    <p:sldId id="274" r:id="rId6"/>
    <p:sldId id="258" r:id="rId7"/>
    <p:sldId id="275" r:id="rId8"/>
    <p:sldId id="276" r:id="rId9"/>
    <p:sldId id="259" r:id="rId10"/>
    <p:sldId id="278" r:id="rId11"/>
    <p:sldId id="280" r:id="rId12"/>
    <p:sldId id="279" r:id="rId13"/>
    <p:sldId id="277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6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8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B6E2-8A7B-4016-BAAA-CF1B7E49CF50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6BAD-3EEB-4026-A9C0-24469872236C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06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8D1F1-904F-4918-9BCD-3C667CA9042E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7185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0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45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65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ED0CE-40CC-4DB3-8B62-C2B0C44795A9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1205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1634D-8435-4B52-A9B9-CF0CBCC187D7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7181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E5A9C-C724-410B-A53E-AD2BACB11132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702611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298F5-F84E-40EA-A83D-61447B5AF643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46675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F738D-E7C3-4E58-9667-379C8A6FDA97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0660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C6FD8-8673-4E24-8012-BBFE8BCE1B45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45842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216A0-18EE-45D0-B08E-57DB12E6B0B4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7538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15FD-CCD7-40AE-B1B3-320342290FF0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18103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29C9B-8093-4319-8F25-9E3795BD5B8C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73010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A6479-19AC-4C73-A66B-3F2A14CA0801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7239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4B0-F3BC-4078-8252-8801E546361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55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4B0-F3BC-4078-8252-8801E546361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57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15FD-CCD7-40AE-B1B3-320342290FF0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93638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19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CFC9-506E-477D-BB83-364CF7B1C0B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07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72B13-9F15-495E-A232-B3374DA1F050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2819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9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0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114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63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9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2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77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5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91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0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7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0229FE-FB48-4BA4-89D7-7A821EB00769}" type="datetimeFigureOut">
              <a:rPr lang="es-ES_tradnl" smtClean="0"/>
              <a:pPr/>
              <a:t>10/09/2017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5023F4-EE24-4A87-A0CA-402530D5FC2E}" type="slidenum">
              <a:rPr lang="es-ES_tradnl" smtClean="0"/>
              <a:pPr/>
              <a:t>‹N›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000084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052736"/>
            <a:ext cx="4417478" cy="439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4032" y="620688"/>
            <a:ext cx="10058400" cy="356616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4200" dirty="0"/>
              <a:t>La Logoterapia</a:t>
            </a:r>
            <a:br>
              <a:rPr lang="es-ES_tradnl" sz="4200" dirty="0"/>
            </a:br>
            <a:r>
              <a:rPr lang="es-ES_tradnl" sz="4200" dirty="0"/>
              <a:t>de </a:t>
            </a:r>
            <a:r>
              <a:rPr lang="es-ES_tradnl" sz="4200" dirty="0" err="1"/>
              <a:t>Viktor</a:t>
            </a:r>
            <a:r>
              <a:rPr lang="es-ES_tradnl" sz="4200" dirty="0"/>
              <a:t> Frankl y </a:t>
            </a:r>
            <a:br>
              <a:rPr lang="es-ES_tradnl" sz="4200" dirty="0"/>
            </a:br>
            <a:r>
              <a:rPr lang="es-ES_tradnl" sz="4200" dirty="0"/>
              <a:t>el </a:t>
            </a:r>
            <a:r>
              <a:rPr lang="es-ES_tradnl" sz="4200" i="1" dirty="0" err="1"/>
              <a:t>burn</a:t>
            </a:r>
            <a:r>
              <a:rPr lang="es-ES_tradnl" sz="4200" i="1" dirty="0"/>
              <a:t> </a:t>
            </a:r>
            <a:r>
              <a:rPr lang="es-ES_tradnl" sz="4200" i="1" dirty="0" err="1"/>
              <a:t>out</a:t>
            </a:r>
            <a:endParaRPr lang="es-E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El poder desafiante del espíritu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271464" y="2492896"/>
            <a:ext cx="3257544" cy="4937760"/>
          </a:xfrm>
        </p:spPr>
        <p:txBody>
          <a:bodyPr/>
          <a:lstStyle/>
          <a:p>
            <a:r>
              <a:rPr lang="es-ES" sz="2800" dirty="0"/>
              <a:t>El </a:t>
            </a:r>
            <a:r>
              <a:rPr lang="es-ES" sz="2800" i="1" dirty="0"/>
              <a:t>poder desafiante </a:t>
            </a:r>
            <a:r>
              <a:rPr lang="es-ES" sz="2800" dirty="0"/>
              <a:t>del espíritu, también llamado </a:t>
            </a:r>
            <a:r>
              <a:rPr lang="es-ES" sz="2800" i="1" dirty="0"/>
              <a:t>fuerza indómita</a:t>
            </a:r>
            <a:r>
              <a:rPr lang="es-ES" sz="2800" dirty="0"/>
              <a:t> del espíritu, es una potente fuerza en la lucha por vivir con sentido. </a:t>
            </a:r>
            <a:endParaRPr lang="es-ES" dirty="0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 www.robertoalmada.com</a:t>
            </a:r>
            <a:endParaRPr lang="es-ES" dirty="0"/>
          </a:p>
        </p:txBody>
      </p:sp>
      <p:pic>
        <p:nvPicPr>
          <p:cNvPr id="6" name="5 Imagen" descr="mineros chilen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77" y="2285993"/>
            <a:ext cx="4537643" cy="304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Temporalidad</a:t>
            </a:r>
            <a:r>
              <a:rPr lang="it-IT" dirty="0" smtClean="0"/>
              <a:t> </a:t>
            </a:r>
            <a:r>
              <a:rPr lang="it-IT" dirty="0" err="1" smtClean="0"/>
              <a:t>humana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835599"/>
            <a:ext cx="3438996" cy="455819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0"/>
            <a:ext cx="4246964" cy="62334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97280" y="2564904"/>
            <a:ext cx="4854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Optimismo</a:t>
            </a:r>
            <a:r>
              <a:rPr lang="it-IT" sz="3200" dirty="0" smtClean="0"/>
              <a:t> del </a:t>
            </a:r>
            <a:r>
              <a:rPr lang="it-IT" sz="3200" dirty="0" err="1" smtClean="0"/>
              <a:t>pasado</a:t>
            </a:r>
            <a:endParaRPr lang="it-IT" sz="3200" dirty="0" smtClean="0"/>
          </a:p>
          <a:p>
            <a:r>
              <a:rPr lang="it-IT" sz="3200" dirty="0" err="1" smtClean="0"/>
              <a:t>Creatividad</a:t>
            </a:r>
            <a:r>
              <a:rPr lang="it-IT" sz="3200" dirty="0" smtClean="0"/>
              <a:t> del presente</a:t>
            </a:r>
          </a:p>
          <a:p>
            <a:r>
              <a:rPr lang="it-IT" sz="3200" dirty="0" smtClean="0"/>
              <a:t>Esperanza en </a:t>
            </a:r>
            <a:r>
              <a:rPr lang="it-IT" sz="3200" dirty="0" err="1" smtClean="0"/>
              <a:t>el</a:t>
            </a:r>
            <a:r>
              <a:rPr lang="it-IT" sz="3200" dirty="0" smtClean="0"/>
              <a:t> futuro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813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Temporalidad humana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www.robertoalmada.com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271464" y="2276872"/>
            <a:ext cx="4041648" cy="4937760"/>
          </a:xfrm>
        </p:spPr>
        <p:txBody>
          <a:bodyPr>
            <a:normAutofit/>
          </a:bodyPr>
          <a:lstStyle/>
          <a:p>
            <a:r>
              <a:rPr lang="es-ES" sz="3200" dirty="0"/>
              <a:t>Nuestra existencia </a:t>
            </a:r>
            <a:r>
              <a:rPr lang="es-ES" sz="3200" i="1" dirty="0"/>
              <a:t>presente </a:t>
            </a:r>
            <a:r>
              <a:rPr lang="es-ES" sz="3200" dirty="0"/>
              <a:t>no solo está condicionada por el </a:t>
            </a:r>
            <a:r>
              <a:rPr lang="es-ES" sz="3200" i="1" dirty="0"/>
              <a:t>pasado</a:t>
            </a:r>
            <a:r>
              <a:rPr lang="es-ES" sz="3200" dirty="0"/>
              <a:t> sino que también por lo que deseamos ser en el </a:t>
            </a:r>
            <a:r>
              <a:rPr lang="es-ES" sz="3200" i="1" dirty="0"/>
              <a:t>futuro</a:t>
            </a:r>
            <a:r>
              <a:rPr lang="es-ES" sz="3200" dirty="0"/>
              <a:t>.</a:t>
            </a:r>
          </a:p>
        </p:txBody>
      </p:sp>
      <p:pic>
        <p:nvPicPr>
          <p:cNvPr id="6" name="5 Marcador de contenido" descr="Futuro,_passado,_presente[1]_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032104" y="1556792"/>
            <a:ext cx="3649277" cy="342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8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La triada trágica y 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el </a:t>
            </a:r>
            <a:r>
              <a:rPr lang="es-ES" sz="3600" b="1" dirty="0"/>
              <a:t>optimismo trágico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www.robertoalmada.com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343472" y="2780928"/>
            <a:ext cx="4464496" cy="493776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Sufrimiento, culpa y muerte.</a:t>
            </a:r>
          </a:p>
          <a:p>
            <a:r>
              <a:rPr lang="es-ES" sz="2400" dirty="0" smtClean="0"/>
              <a:t>Tríada que ninguna persona puede evitar; vivir en el </a:t>
            </a:r>
            <a:r>
              <a:rPr lang="es-ES" sz="2400" b="1" dirty="0" smtClean="0"/>
              <a:t>optimismo trágico </a:t>
            </a:r>
            <a:r>
              <a:rPr lang="es-ES" sz="2400" dirty="0" smtClean="0"/>
              <a:t>consiste en transformar el sufrimiento en </a:t>
            </a:r>
            <a:r>
              <a:rPr lang="es-ES" sz="2400" b="1" dirty="0" smtClean="0"/>
              <a:t>oferta</a:t>
            </a:r>
            <a:r>
              <a:rPr lang="es-ES" sz="2400" dirty="0" smtClean="0"/>
              <a:t>; la culpa en </a:t>
            </a:r>
            <a:r>
              <a:rPr lang="es-ES" sz="2400" b="1" dirty="0" smtClean="0"/>
              <a:t>cambio</a:t>
            </a:r>
            <a:r>
              <a:rPr lang="es-ES" sz="2400" dirty="0" smtClean="0"/>
              <a:t> y la muerte en </a:t>
            </a:r>
            <a:r>
              <a:rPr lang="es-ES" sz="2400" b="1" dirty="0" smtClean="0"/>
              <a:t>estímulo para una vida responsable. </a:t>
            </a:r>
            <a:endParaRPr lang="es-ES" sz="2400" b="1" dirty="0"/>
          </a:p>
        </p:txBody>
      </p:sp>
      <p:pic>
        <p:nvPicPr>
          <p:cNvPr id="6" name="5 Marcador de contenido" descr="dolo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744072" y="820606"/>
            <a:ext cx="460851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27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Aportes del Análisis existencial</a:t>
            </a:r>
            <a:endParaRPr lang="es-E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8229600" cy="4111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s-ES_tradnl" sz="2800"/>
              <a:t>Aclarar la diferencia entre propósito de vida y sentido de la vida en el ámbito de la motivación a servir.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/>
              <a:t>Existe en el origen de un </a:t>
            </a:r>
            <a:r>
              <a:rPr lang="es-ES_tradnl" sz="2800" i="1"/>
              <a:t>Burn out</a:t>
            </a:r>
            <a:r>
              <a:rPr lang="es-ES_tradnl" sz="2800"/>
              <a:t> una elección subjetiva primaria y secundariamente objetiva. La ley de la autotrascendencia es la misma que en el mecanismo de un </a:t>
            </a:r>
            <a:r>
              <a:rPr lang="es-ES_tradnl" sz="2800" i="1"/>
              <a:t>boomerang</a:t>
            </a:r>
            <a:r>
              <a:rPr lang="es-ES_tradnl" sz="2800"/>
              <a:t>. Cuando no  alcanza el objetivo vuelve a quien lo lanzó. </a:t>
            </a:r>
            <a:endParaRPr lang="es-ES" sz="2800"/>
          </a:p>
        </p:txBody>
      </p:sp>
      <p:sp>
        <p:nvSpPr>
          <p:cNvPr id="33794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414889" y="476672"/>
            <a:ext cx="6336183" cy="990600"/>
          </a:xfrm>
        </p:spPr>
        <p:txBody>
          <a:bodyPr/>
          <a:lstStyle/>
          <a:p>
            <a:pPr eaLnBrk="1" hangingPunct="1"/>
            <a:r>
              <a:rPr lang="es-ES" sz="4000" b="1" dirty="0"/>
              <a:t>Despersonalización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208214" y="3213100"/>
            <a:ext cx="3673475" cy="2159000"/>
          </a:xfrm>
          <a:prstGeom prst="rightArrow">
            <a:avLst>
              <a:gd name="adj1" fmla="val 50000"/>
              <a:gd name="adj2" fmla="val 4253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Objetivación: 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TAREA</a:t>
            </a: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6273801" y="3292476"/>
            <a:ext cx="3744913" cy="2016125"/>
          </a:xfrm>
          <a:prstGeom prst="leftArrow">
            <a:avLst>
              <a:gd name="adj1" fmla="val 50000"/>
              <a:gd name="adj2" fmla="val 4643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2000" b="1" dirty="0" err="1">
                <a:solidFill>
                  <a:schemeClr val="bg1"/>
                </a:solidFill>
              </a:rPr>
              <a:t>subjetivización</a:t>
            </a:r>
            <a:r>
              <a:rPr lang="es-ES" sz="2000" b="1" dirty="0">
                <a:solidFill>
                  <a:schemeClr val="bg1"/>
                </a:solidFill>
              </a:rPr>
              <a:t>: 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</a:rPr>
              <a:t>COMPROMISO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11513" y="6488113"/>
            <a:ext cx="3049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© 2010  </a:t>
            </a:r>
            <a:r>
              <a:rPr lang="es-ES" sz="1600" dirty="0" smtClean="0">
                <a:solidFill>
                  <a:schemeClr val="bg1">
                    <a:lumMod val="65000"/>
                  </a:schemeClr>
                </a:solidFill>
              </a:rPr>
              <a:t>www.robertoalmada.com</a:t>
            </a:r>
            <a:endParaRPr lang="es-E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Conviene interrogarse:</a:t>
            </a:r>
            <a:endParaRPr lang="es-E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s-ES_tradnl" sz="2800" dirty="0"/>
              <a:t>¿Por qué estoy haciendo esto?</a:t>
            </a:r>
          </a:p>
          <a:p>
            <a:pPr eaLnBrk="1" hangingPunct="1">
              <a:lnSpc>
                <a:spcPct val="170000"/>
              </a:lnSpc>
            </a:pPr>
            <a:r>
              <a:rPr lang="es-ES_tradnl" sz="2800" dirty="0"/>
              <a:t>¿Me gusta hacer esto? ¿Experimento que esto es bueno y por eso me gusta hacerlo? </a:t>
            </a:r>
          </a:p>
          <a:p>
            <a:pPr eaLnBrk="1" hangingPunct="1">
              <a:lnSpc>
                <a:spcPct val="170000"/>
              </a:lnSpc>
            </a:pPr>
            <a:r>
              <a:rPr lang="es-ES_tradnl" sz="2800" dirty="0"/>
              <a:t>¿Quiero vivir para esto que hago? ¿Querré haber vivido para esto?</a:t>
            </a:r>
          </a:p>
          <a:p>
            <a:pPr eaLnBrk="1" hangingPunct="1">
              <a:lnSpc>
                <a:spcPct val="170000"/>
              </a:lnSpc>
            </a:pPr>
            <a:endParaRPr lang="es-ES" sz="2800" dirty="0"/>
          </a:p>
        </p:txBody>
      </p:sp>
      <p:sp>
        <p:nvSpPr>
          <p:cNvPr id="35842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San Agustín y </a:t>
            </a:r>
            <a:r>
              <a:rPr lang="es-ES_tradnl" i="1" dirty="0" smtClean="0"/>
              <a:t>la fatiga corporal</a:t>
            </a:r>
            <a:endParaRPr lang="es-E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844824"/>
            <a:ext cx="82296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ES" sz="2800" i="1" dirty="0"/>
              <a:t>“</a:t>
            </a:r>
            <a:r>
              <a:rPr lang="es-AR" sz="2800" i="1" dirty="0"/>
              <a:t>Imaginemos un hombre sabio cuya alma racional sea ya particionera de la eterna e inconmutable verdad, a la que en todas sus acciones consulta y nada hace sino cuando en ella conoce su licitud, obrando rectamente en todo, pues se encuentra siempre sometida en obediencia a su imperio. </a:t>
            </a:r>
          </a:p>
          <a:p>
            <a:pPr eaLnBrk="1" hangingPunct="1">
              <a:lnSpc>
                <a:spcPct val="120000"/>
              </a:lnSpc>
            </a:pPr>
            <a:endParaRPr lang="es-AR" sz="2000" i="1" dirty="0"/>
          </a:p>
        </p:txBody>
      </p:sp>
      <p:sp>
        <p:nvSpPr>
          <p:cNvPr id="36866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San Agustín y </a:t>
            </a:r>
            <a:r>
              <a:rPr lang="es-ES_tradnl" i="1" dirty="0" smtClean="0"/>
              <a:t>la fatiga corporal</a:t>
            </a:r>
            <a:endParaRPr lang="es-ES" i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184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s-AR" sz="2400" i="1"/>
              <a:t>Este hombre, dócil a las inspiraciones de la divina justicia, que en secreto le intima sus órdenes al oído de su corazón y le alienta a emplearse en obras de misericordia, fatiga su cuerpo en el trabajo hasta contraer grave dolencia; consultados los médicos, uno afirma que el mal proviene de la sequedad de humores, otro de la abundancia; uno dice la verdad, el otro se equivoca, pero ambos se refieren a causas materiales y próximas.</a:t>
            </a:r>
            <a:endParaRPr lang="es-ES" sz="2400" i="1"/>
          </a:p>
        </p:txBody>
      </p:sp>
      <p:sp>
        <p:nvSpPr>
          <p:cNvPr id="37890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San Agustín y </a:t>
            </a:r>
            <a:r>
              <a:rPr lang="es-ES_tradnl" i="1" dirty="0" smtClean="0"/>
              <a:t>la fatiga corporal</a:t>
            </a:r>
            <a:endParaRPr lang="es-E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988840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</a:pPr>
            <a:r>
              <a:rPr lang="es-AR" sz="2800" i="1" dirty="0"/>
              <a:t>Pero si investigamos cuál es la causa de aquella indigencia de humores y se encuentra en el trabajo voluntario, se habría llegado a una causa superior, pues la orden proviene del alma y se transmite al cuerpo que gobierna; empero, aun no es ésta la suprema razón.</a:t>
            </a:r>
            <a:endParaRPr lang="es-ES" sz="2800" i="1" dirty="0"/>
          </a:p>
        </p:txBody>
      </p:sp>
      <p:sp>
        <p:nvSpPr>
          <p:cNvPr id="38914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1208087"/>
          </a:xfrm>
        </p:spPr>
        <p:txBody>
          <a:bodyPr/>
          <a:lstStyle/>
          <a:p>
            <a:pPr eaLnBrk="1" hangingPunct="1"/>
            <a:r>
              <a:rPr lang="es-ES_tradnl" sz="3600" dirty="0"/>
              <a:t>¿Qué ofrece la Logoterapia para la prevención del </a:t>
            </a:r>
            <a:r>
              <a:rPr lang="es-ES_tradnl" sz="3600" dirty="0" err="1"/>
              <a:t>burn</a:t>
            </a:r>
            <a:r>
              <a:rPr lang="es-ES_tradnl" sz="3600" dirty="0"/>
              <a:t> </a:t>
            </a:r>
            <a:r>
              <a:rPr lang="es-ES_tradnl" sz="3600" dirty="0" err="1"/>
              <a:t>out</a:t>
            </a:r>
            <a:r>
              <a:rPr lang="es-ES_tradnl" sz="3600" dirty="0"/>
              <a:t>? </a:t>
            </a:r>
            <a:endParaRPr lang="es-ES" sz="3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241550"/>
            <a:ext cx="8229600" cy="46164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ES_tradnl" sz="2800" dirty="0" smtClean="0"/>
              <a:t>Propone una cultura alternativa y de prevención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dirty="0" smtClean="0"/>
              <a:t>Algunos elementos existenciales que toda terapia debe contemplar a pesar de moverse en diversos paradigmas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dirty="0" smtClean="0"/>
              <a:t>Un modelo de crecimiento a pesar de que la vida pueda ser fuertemente condicionada por un sufrimiento externo</a:t>
            </a:r>
          </a:p>
          <a:p>
            <a:pPr eaLnBrk="1" hangingPunct="1">
              <a:lnSpc>
                <a:spcPct val="120000"/>
              </a:lnSpc>
            </a:pPr>
            <a:endParaRPr lang="es-ES_tradnl" sz="2800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s-ES_tradnl" sz="2000" dirty="0"/>
          </a:p>
          <a:p>
            <a:pPr eaLnBrk="1" hangingPunct="1">
              <a:lnSpc>
                <a:spcPct val="120000"/>
              </a:lnSpc>
            </a:pPr>
            <a:endParaRPr lang="es-ES" sz="2000" dirty="0"/>
          </a:p>
        </p:txBody>
      </p:sp>
      <p:sp>
        <p:nvSpPr>
          <p:cNvPr id="31746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  <p:extLst>
      <p:ext uri="{BB962C8B-B14F-4D97-AF65-F5344CB8AC3E}">
        <p14:creationId xmlns:p14="http://schemas.microsoft.com/office/powerpoint/2010/main" val="344112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San Agustín y </a:t>
            </a:r>
            <a:r>
              <a:rPr lang="es-ES_tradnl" i="1" dirty="0" smtClean="0"/>
              <a:t>la fatiga corporal</a:t>
            </a:r>
            <a:endParaRPr lang="es-ES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es-AR" sz="2400" i="1" dirty="0"/>
              <a:t>Para encontrarla es necesario remontarnos a la Sabiduría inconmutable, a la que el alma del hombre sabio sirve en caridad, y, obediente a sus inspiraciones, se ha voluntariamente aplicado al trabajo. Y así la causa primera y suprema de aquella dolencia es siempre la voluntad de Dios. </a:t>
            </a:r>
          </a:p>
          <a:p>
            <a:pPr eaLnBrk="1" hangingPunct="1">
              <a:lnSpc>
                <a:spcPct val="140000"/>
              </a:lnSpc>
            </a:pPr>
            <a:endParaRPr lang="it-IT" sz="1000" i="1" dirty="0" smtClean="0"/>
          </a:p>
          <a:p>
            <a:pPr eaLnBrk="1" hangingPunct="1">
              <a:lnSpc>
                <a:spcPct val="140000"/>
              </a:lnSpc>
            </a:pPr>
            <a:endParaRPr lang="it-IT" sz="1000" i="1" dirty="0"/>
          </a:p>
          <a:p>
            <a:pPr eaLnBrk="1" hangingPunct="1">
              <a:lnSpc>
                <a:spcPct val="140000"/>
              </a:lnSpc>
            </a:pPr>
            <a:endParaRPr lang="it-IT" sz="1000" i="1" dirty="0" smtClean="0"/>
          </a:p>
          <a:p>
            <a:pPr eaLnBrk="1" hangingPunct="1">
              <a:lnSpc>
                <a:spcPct val="140000"/>
              </a:lnSpc>
            </a:pPr>
            <a:endParaRPr lang="it-IT" sz="1000" i="1" dirty="0"/>
          </a:p>
          <a:p>
            <a:pPr eaLnBrk="1" hangingPunct="1">
              <a:lnSpc>
                <a:spcPct val="140000"/>
              </a:lnSpc>
            </a:pPr>
            <a:r>
              <a:rPr lang="it-IT" sz="1000" i="1" dirty="0" smtClean="0"/>
              <a:t>Cfr</a:t>
            </a:r>
            <a:r>
              <a:rPr lang="it-IT" sz="1000" i="1" dirty="0"/>
              <a:t>. </a:t>
            </a:r>
            <a:r>
              <a:rPr lang="it-IT" sz="1000" i="1" dirty="0" err="1"/>
              <a:t>SANT’</a:t>
            </a:r>
            <a:r>
              <a:rPr lang="it-IT" sz="1000" i="1" dirty="0"/>
              <a:t>AGOSTINO,  </a:t>
            </a:r>
            <a:r>
              <a:rPr lang="it-IT" sz="1000" i="1" dirty="0" err="1"/>
              <a:t>De</a:t>
            </a:r>
            <a:r>
              <a:rPr lang="it-IT" sz="1000" i="1" dirty="0"/>
              <a:t> </a:t>
            </a:r>
            <a:r>
              <a:rPr lang="it-IT" sz="1000" i="1" dirty="0" err="1"/>
              <a:t>Trinitate</a:t>
            </a:r>
            <a:r>
              <a:rPr lang="it-IT" sz="1000" i="1" dirty="0"/>
              <a:t>, </a:t>
            </a:r>
            <a:r>
              <a:rPr lang="it-IT" sz="1000" i="1" dirty="0" err="1"/>
              <a:t>III-3</a:t>
            </a:r>
            <a:r>
              <a:rPr lang="it-IT" sz="1000" i="1" dirty="0"/>
              <a:t>,  </a:t>
            </a:r>
            <a:r>
              <a:rPr lang="it-IT" sz="1000" i="1" dirty="0" err="1"/>
              <a:t>en</a:t>
            </a:r>
            <a:r>
              <a:rPr lang="it-IT" sz="1000" i="1" dirty="0"/>
              <a:t> In </a:t>
            </a:r>
            <a:r>
              <a:rPr lang="it-IT" sz="1000" i="1" dirty="0" err="1"/>
              <a:t>cammino</a:t>
            </a:r>
            <a:r>
              <a:rPr lang="it-IT" sz="1000" i="1" dirty="0"/>
              <a:t> verso </a:t>
            </a:r>
            <a:r>
              <a:rPr lang="it-IT" sz="1000" i="1" dirty="0" err="1"/>
              <a:t>la</a:t>
            </a:r>
            <a:r>
              <a:rPr lang="it-IT" sz="1000" i="1" dirty="0"/>
              <a:t> Patria, </a:t>
            </a:r>
            <a:r>
              <a:rPr lang="it-IT" sz="1000" i="1" dirty="0" err="1"/>
              <a:t>Città</a:t>
            </a:r>
            <a:r>
              <a:rPr lang="it-IT" sz="1000" i="1" dirty="0"/>
              <a:t> Nuova, </a:t>
            </a:r>
            <a:r>
              <a:rPr lang="it-IT" sz="1000" i="1" dirty="0" err="1"/>
              <a:t>Roma</a:t>
            </a:r>
            <a:r>
              <a:rPr lang="it-IT" sz="1000" i="1" dirty="0"/>
              <a:t>, </a:t>
            </a:r>
            <a:r>
              <a:rPr lang="it-IT" sz="1000" i="1" dirty="0" err="1"/>
              <a:t>1993</a:t>
            </a:r>
            <a:r>
              <a:rPr lang="it-IT" sz="1000" i="1" dirty="0"/>
              <a:t>, </a:t>
            </a:r>
            <a:r>
              <a:rPr lang="it-IT" sz="1000" i="1" dirty="0" err="1"/>
              <a:t>p.</a:t>
            </a:r>
            <a:r>
              <a:rPr lang="it-IT" sz="1000" i="1" dirty="0"/>
              <a:t> 144.</a:t>
            </a:r>
            <a:endParaRPr lang="es-ES" sz="1000" i="1" dirty="0"/>
          </a:p>
          <a:p>
            <a:pPr eaLnBrk="1" hangingPunct="1">
              <a:lnSpc>
                <a:spcPct val="140000"/>
              </a:lnSpc>
            </a:pPr>
            <a:endParaRPr lang="es-ES" sz="1000" i="1" dirty="0"/>
          </a:p>
        </p:txBody>
      </p:sp>
      <p:sp>
        <p:nvSpPr>
          <p:cNvPr id="39938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Conclusiones </a:t>
            </a:r>
            <a:endParaRPr lang="es-E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2176464"/>
            <a:ext cx="9956224" cy="4681537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s-ES_tradnl" sz="2400" dirty="0"/>
              <a:t>El </a:t>
            </a:r>
            <a:r>
              <a:rPr lang="es-ES_tradnl" sz="2400" i="1" dirty="0"/>
              <a:t>desgaste </a:t>
            </a:r>
            <a:r>
              <a:rPr lang="es-ES_tradnl" sz="2400" dirty="0"/>
              <a:t>es la realización de una posibilidad de fracaso en el recorrido evolutivo de un/a “bueno/a”</a:t>
            </a:r>
          </a:p>
          <a:p>
            <a:pPr eaLnBrk="1" hangingPunct="1">
              <a:lnSpc>
                <a:spcPct val="170000"/>
              </a:lnSpc>
            </a:pPr>
            <a:r>
              <a:rPr lang="es-ES_tradnl" sz="2400" dirty="0"/>
              <a:t>Fracaso que en el límite de lo posible se puede prevenir. Hemos visto que han ayudado a esto las ciencias </a:t>
            </a:r>
            <a:r>
              <a:rPr lang="es-ES_tradnl" sz="2400" dirty="0" err="1"/>
              <a:t>comportamentales</a:t>
            </a:r>
            <a:r>
              <a:rPr lang="es-ES_tradnl" sz="2400" dirty="0"/>
              <a:t>, psicoanalíticas, el análisis existencial y la sociología de las organizaciones; pero es reductivo ver la </a:t>
            </a:r>
            <a:r>
              <a:rPr lang="es-ES_tradnl" sz="2400" i="1" dirty="0"/>
              <a:t>desmotivación</a:t>
            </a:r>
            <a:r>
              <a:rPr lang="es-ES_tradnl" sz="2400" dirty="0"/>
              <a:t> sólo desde estas perspectivas individuales.</a:t>
            </a:r>
          </a:p>
          <a:p>
            <a:pPr eaLnBrk="1" hangingPunct="1">
              <a:lnSpc>
                <a:spcPct val="170000"/>
              </a:lnSpc>
              <a:buNone/>
            </a:pPr>
            <a:endParaRPr lang="es-ES" sz="2000" dirty="0"/>
          </a:p>
        </p:txBody>
      </p:sp>
      <p:sp>
        <p:nvSpPr>
          <p:cNvPr id="40962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Conclusiones </a:t>
            </a:r>
            <a:endParaRPr lang="es-E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2432298"/>
            <a:ext cx="9649072" cy="43926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_tradnl" sz="2800" dirty="0"/>
              <a:t>Este período de agotamiento es también y esencialmente un problema </a:t>
            </a:r>
            <a:r>
              <a:rPr lang="es-ES_tradnl" sz="2800" dirty="0" smtClean="0"/>
              <a:t>existencial, </a:t>
            </a:r>
            <a:r>
              <a:rPr lang="es-ES_tradnl" sz="2800" dirty="0"/>
              <a:t>implícito en la realidad de la mujer y del hombre buena/o que se compromete en una acción de ayuda. </a:t>
            </a:r>
          </a:p>
          <a:p>
            <a:pPr eaLnBrk="1" hangingPunct="1">
              <a:lnSpc>
                <a:spcPct val="150000"/>
              </a:lnSpc>
            </a:pPr>
            <a:r>
              <a:rPr lang="es-ES_tradnl" sz="2800" dirty="0"/>
              <a:t>Por otro lado, indica estructuras institucionales desajustadas y una cultura socioeconómica que desgasta.</a:t>
            </a:r>
          </a:p>
        </p:txBody>
      </p:sp>
      <p:sp>
        <p:nvSpPr>
          <p:cNvPr id="41986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Conclusiones 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420888"/>
            <a:ext cx="10327312" cy="4023360"/>
          </a:xfrm>
        </p:spPr>
        <p:txBody>
          <a:bodyPr>
            <a:normAutofit/>
          </a:bodyPr>
          <a:lstStyle/>
          <a:p>
            <a:r>
              <a:rPr lang="es-ES_tradnl" sz="3200" dirty="0"/>
              <a:t>Podríamos entonces concluir que el</a:t>
            </a:r>
            <a:r>
              <a:rPr lang="es-ES_tradnl" sz="3200" i="1" dirty="0"/>
              <a:t> burn out</a:t>
            </a:r>
            <a:r>
              <a:rPr lang="es-ES_tradnl" sz="3200" dirty="0"/>
              <a:t> es una posibilidad de transformación y crecimiento de los buenos/as hacia una mayor plenitud y sabiduría hacia la vivencia personal de ser esencialmente </a:t>
            </a:r>
            <a:r>
              <a:rPr lang="es-ES_tradnl" sz="3200" i="1" dirty="0"/>
              <a:t>homo </a:t>
            </a:r>
            <a:r>
              <a:rPr lang="es-ES_tradnl" sz="3200" i="1" dirty="0" err="1"/>
              <a:t>patiens</a:t>
            </a:r>
            <a:r>
              <a:rPr lang="es-ES_tradnl" sz="3200" i="1" dirty="0"/>
              <a:t> </a:t>
            </a:r>
            <a:r>
              <a:rPr lang="es-ES_tradnl" sz="3200" dirty="0"/>
              <a:t>identificados con aquéllos a los que ayudamos; </a:t>
            </a:r>
            <a:endParaRPr lang="es-ES_tradnl" sz="3200" dirty="0" smtClean="0"/>
          </a:p>
          <a:p>
            <a:r>
              <a:rPr lang="es-ES_tradnl" sz="3200" dirty="0" smtClean="0"/>
              <a:t>hacia </a:t>
            </a:r>
            <a:r>
              <a:rPr lang="es-ES_tradnl" sz="3200" dirty="0"/>
              <a:t>la posibilidad de un servicio relacional humano sin más estrés que el suficiente y necesario para realizarlo.</a:t>
            </a:r>
          </a:p>
          <a:p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Conclusiones </a:t>
            </a:r>
            <a:endParaRPr lang="es-ES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2636912"/>
            <a:ext cx="9956224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_tradnl" sz="3200" dirty="0"/>
              <a:t>Por ello, en la asistencia a la persona con </a:t>
            </a:r>
            <a:r>
              <a:rPr lang="es-ES_tradnl" sz="3200" i="1" dirty="0"/>
              <a:t>burn out</a:t>
            </a:r>
            <a:r>
              <a:rPr lang="es-ES_tradnl" sz="3200" dirty="0"/>
              <a:t> el objetivo no es volver al estado anterior al síndrome sino que es ir más allá hacia la posibilidad de una mayor trascendencia y plenitud.</a:t>
            </a:r>
          </a:p>
          <a:p>
            <a:pPr eaLnBrk="1" hangingPunct="1">
              <a:lnSpc>
                <a:spcPct val="140000"/>
              </a:lnSpc>
            </a:pPr>
            <a:endParaRPr lang="es-ES" sz="2400" dirty="0"/>
          </a:p>
        </p:txBody>
      </p:sp>
      <p:sp>
        <p:nvSpPr>
          <p:cNvPr id="43010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7408" y="3981468"/>
            <a:ext cx="5544616" cy="1440160"/>
          </a:xfrm>
        </p:spPr>
        <p:txBody>
          <a:bodyPr/>
          <a:lstStyle/>
          <a:p>
            <a:r>
              <a:rPr lang="it-IT" sz="3200" dirty="0"/>
              <a:t>Viktor </a:t>
            </a:r>
            <a:r>
              <a:rPr lang="it-IT" sz="3200" dirty="0" err="1"/>
              <a:t>Frankl</a:t>
            </a:r>
            <a:r>
              <a:rPr lang="it-IT" sz="3200" dirty="0"/>
              <a:t>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(</a:t>
            </a:r>
            <a:r>
              <a:rPr lang="it-IT" sz="3200" dirty="0"/>
              <a:t>1905-1997)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7968208" y="2014538"/>
            <a:ext cx="2514600" cy="484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800" dirty="0"/>
              <a:t>Introduce “la dimensión espiritual en la praxis de la psicoterapia.</a:t>
            </a:r>
            <a:endParaRPr lang="es-ES_tradnl" sz="1800" dirty="0"/>
          </a:p>
        </p:txBody>
      </p:sp>
      <p:pic>
        <p:nvPicPr>
          <p:cNvPr id="29700" name="Picture 4" descr="Fran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988" y="620688"/>
            <a:ext cx="3920228" cy="522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619066" y="6488668"/>
            <a:ext cx="30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© 2010  www.robertoalmada.com</a:t>
            </a:r>
          </a:p>
        </p:txBody>
      </p:sp>
    </p:spTree>
    <p:extLst>
      <p:ext uri="{BB962C8B-B14F-4D97-AF65-F5344CB8AC3E}">
        <p14:creationId xmlns:p14="http://schemas.microsoft.com/office/powerpoint/2010/main" val="110771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no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176" y="2636838"/>
            <a:ext cx="3102297" cy="3651052"/>
          </a:xfrm>
          <a:prstGeom prst="rect">
            <a:avLst/>
          </a:prstGeom>
          <a:noFill/>
        </p:spPr>
      </p:pic>
      <p:pic>
        <p:nvPicPr>
          <p:cNvPr id="33798" name="Picture 6" descr="Auschwi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296652"/>
            <a:ext cx="6058644" cy="4543983"/>
          </a:xfrm>
          <a:prstGeom prst="rect">
            <a:avLst/>
          </a:prstGeom>
          <a:noFill/>
        </p:spPr>
      </p:pic>
      <p:pic>
        <p:nvPicPr>
          <p:cNvPr id="33799" name="Picture 7" descr="auschwitz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128" y="332657"/>
            <a:ext cx="3099536" cy="2231529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15681" y="5157193"/>
            <a:ext cx="3298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3200" i="1" dirty="0" err="1">
                <a:latin typeface="Arial Narrow" pitchFamily="34" charset="0"/>
              </a:rPr>
              <a:t>Experimentum</a:t>
            </a:r>
            <a:r>
              <a:rPr lang="it-IT" sz="3200" i="1" dirty="0">
                <a:latin typeface="Arial Narrow" pitchFamily="34" charset="0"/>
              </a:rPr>
              <a:t> crucis</a:t>
            </a:r>
          </a:p>
        </p:txBody>
      </p:sp>
      <p:sp>
        <p:nvSpPr>
          <p:cNvPr id="7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22648" y="6356350"/>
            <a:ext cx="3505200" cy="365760"/>
          </a:xfrm>
        </p:spPr>
        <p:txBody>
          <a:bodyPr/>
          <a:lstStyle/>
          <a:p>
            <a:pPr algn="ctr"/>
            <a:r>
              <a:rPr lang="es-ES" dirty="0" smtClean="0"/>
              <a:t>© 2010  www.robertoalmada.com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763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7366" y="636344"/>
            <a:ext cx="8229600" cy="914384"/>
          </a:xfrm>
        </p:spPr>
        <p:txBody>
          <a:bodyPr>
            <a:noAutofit/>
          </a:bodyPr>
          <a:lstStyle/>
          <a:p>
            <a:r>
              <a:rPr lang="es-ES" b="1" dirty="0" smtClean="0"/>
              <a:t>Incondicionalidad </a:t>
            </a:r>
            <a:br>
              <a:rPr lang="es-ES" b="1" dirty="0" smtClean="0"/>
            </a:br>
            <a:r>
              <a:rPr lang="es-ES" b="1" dirty="0" smtClean="0"/>
              <a:t>del sentido de la vida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738282" y="1971660"/>
            <a:ext cx="4500594" cy="4886340"/>
          </a:xfrm>
        </p:spPr>
        <p:txBody>
          <a:bodyPr>
            <a:noAutofit/>
          </a:bodyPr>
          <a:lstStyle/>
          <a:p>
            <a:r>
              <a:rPr lang="es-ES" sz="4400" dirty="0"/>
              <a:t>La vida ofrece siempre un significado en todas las circunstancias. </a:t>
            </a:r>
          </a:p>
        </p:txBody>
      </p:sp>
      <p:pic>
        <p:nvPicPr>
          <p:cNvPr id="7" name="6 Marcador de contenido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24563" y="2214555"/>
            <a:ext cx="4381755" cy="31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 www.robertoalmada.com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80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1208087"/>
          </a:xfrm>
        </p:spPr>
        <p:txBody>
          <a:bodyPr/>
          <a:lstStyle/>
          <a:p>
            <a:pPr eaLnBrk="1" hangingPunct="1"/>
            <a:r>
              <a:rPr lang="es-ES_tradnl" sz="3600" dirty="0" smtClean="0"/>
              <a:t>Elementos existenciales</a:t>
            </a:r>
            <a:endParaRPr lang="es-ES" sz="3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241550"/>
            <a:ext cx="8229600" cy="46164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ES_tradnl" sz="2800" dirty="0"/>
              <a:t>La </a:t>
            </a:r>
            <a:r>
              <a:rPr lang="es-ES_tradnl" sz="2800" dirty="0" err="1"/>
              <a:t>autotrascendencia</a:t>
            </a:r>
            <a:r>
              <a:rPr lang="es-ES_tradnl" sz="2800" dirty="0"/>
              <a:t> (</a:t>
            </a:r>
            <a:r>
              <a:rPr lang="es-ES_tradnl" sz="2800" dirty="0" err="1"/>
              <a:t>prosocialidad</a:t>
            </a:r>
            <a:r>
              <a:rPr lang="es-ES_tradnl" sz="2800" dirty="0"/>
              <a:t>, comportamiento altruista) es la esencia del ser persona. No </a:t>
            </a:r>
            <a:r>
              <a:rPr lang="es-ES_tradnl" sz="2800" dirty="0" smtClean="0"/>
              <a:t>es un subproducto </a:t>
            </a:r>
            <a:r>
              <a:rPr lang="es-ES_tradnl" sz="2800" dirty="0"/>
              <a:t>de un fenómeno </a:t>
            </a:r>
            <a:r>
              <a:rPr lang="es-ES_tradnl" sz="2800" dirty="0" smtClean="0"/>
              <a:t>psíquico; </a:t>
            </a:r>
            <a:r>
              <a:rPr lang="es-ES_tradnl" sz="2800" dirty="0"/>
              <a:t>como por ejemplo la culpa.</a:t>
            </a:r>
          </a:p>
          <a:p>
            <a:pPr eaLnBrk="1" hangingPunct="1">
              <a:lnSpc>
                <a:spcPct val="120000"/>
              </a:lnSpc>
            </a:pPr>
            <a:r>
              <a:rPr lang="es-ES_tradnl" sz="2800" dirty="0"/>
              <a:t>Centrar a la persona en el sentido de la vida y sus tres formas de realización: el trabajo, la vivencia y el sufrimiento.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s-ES_tradnl" sz="2000" dirty="0"/>
          </a:p>
          <a:p>
            <a:pPr eaLnBrk="1" hangingPunct="1">
              <a:lnSpc>
                <a:spcPct val="120000"/>
              </a:lnSpc>
            </a:pPr>
            <a:endParaRPr lang="es-ES" sz="2000" dirty="0"/>
          </a:p>
        </p:txBody>
      </p:sp>
      <p:sp>
        <p:nvSpPr>
          <p:cNvPr id="31746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/>
              <a:t>Autotrascendencia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 www.robertoalmada.com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097280" y="2486966"/>
            <a:ext cx="4638680" cy="4371034"/>
          </a:xfrm>
        </p:spPr>
        <p:txBody>
          <a:bodyPr>
            <a:normAutofit/>
          </a:bodyPr>
          <a:lstStyle/>
          <a:p>
            <a:r>
              <a:rPr lang="es-ES" sz="2800" dirty="0"/>
              <a:t>El ser humano se trasciende a sí mismo, a favor de otro ser humano que lo necesite, mediante la virtud del amor.</a:t>
            </a:r>
          </a:p>
          <a:p>
            <a:r>
              <a:rPr lang="es-ES" sz="2800" dirty="0"/>
              <a:t>Se trasciende también en el realizar una tarea o adherir a un valor.</a:t>
            </a:r>
          </a:p>
        </p:txBody>
      </p:sp>
      <p:pic>
        <p:nvPicPr>
          <p:cNvPr id="6" name="5 Marcador de contenido" descr="mujer sirviend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428737"/>
            <a:ext cx="3156136" cy="21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mujer tejie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128" y="3717033"/>
            <a:ext cx="2862838" cy="214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987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dirty="0"/>
              <a:t>Caminos de sentido</a:t>
            </a:r>
            <a:endParaRPr lang="it-IT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ES" dirty="0" smtClean="0"/>
              <a:t>© 2010  www.robertoalmada.com</a:t>
            </a:r>
          </a:p>
          <a:p>
            <a:pPr algn="ctr"/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097280" y="2708920"/>
            <a:ext cx="4041648" cy="4937760"/>
          </a:xfrm>
        </p:spPr>
        <p:txBody>
          <a:bodyPr>
            <a:normAutofit/>
          </a:bodyPr>
          <a:lstStyle/>
          <a:p>
            <a:r>
              <a:rPr lang="es-ES_tradnl" sz="3200" dirty="0"/>
              <a:t>Valores creativos</a:t>
            </a:r>
          </a:p>
          <a:p>
            <a:r>
              <a:rPr lang="es-ES_tradnl" sz="3200" dirty="0"/>
              <a:t>Valores vivenciales</a:t>
            </a:r>
          </a:p>
          <a:p>
            <a:r>
              <a:rPr lang="es-ES_tradnl" sz="3200" dirty="0"/>
              <a:t>Valores de actitud</a:t>
            </a:r>
            <a:endParaRPr lang="it-IT" sz="3200" dirty="0"/>
          </a:p>
        </p:txBody>
      </p:sp>
      <p:pic>
        <p:nvPicPr>
          <p:cNvPr id="6" name="5 Marcador de contenido" descr="caminodesantiag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01028" y="980727"/>
            <a:ext cx="6209715" cy="465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936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1208087"/>
          </a:xfrm>
        </p:spPr>
        <p:txBody>
          <a:bodyPr/>
          <a:lstStyle/>
          <a:p>
            <a:pPr eaLnBrk="1" hangingPunct="1"/>
            <a:r>
              <a:rPr lang="es-ES_tradnl" sz="3600" dirty="0" smtClean="0"/>
              <a:t>Elementos existenciales</a:t>
            </a:r>
            <a:endParaRPr lang="es-ES" sz="36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241550"/>
            <a:ext cx="8229600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/>
              <a:t>Dar al sacrificio y al servicio una dimensión relacional.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La p</a:t>
            </a:r>
            <a:r>
              <a:rPr lang="es-ES_tradnl" sz="2800" dirty="0" smtClean="0"/>
              <a:t>uesta </a:t>
            </a:r>
            <a:r>
              <a:rPr lang="es-ES_tradnl" sz="2800" dirty="0"/>
              <a:t>en acto de la “fuerza indómita del espíritu”. La resiliencia.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err="1"/>
              <a:t>Autodistanciamiento</a:t>
            </a:r>
            <a:r>
              <a:rPr lang="es-ES_tradnl" sz="2800" dirty="0"/>
              <a:t>, humorismo, intención paradójica.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Una visión positiva de la temporalidad humana: optimismo del pasado, creatividad del presente y esperanza en el futuro.</a:t>
            </a:r>
          </a:p>
          <a:p>
            <a:pPr eaLnBrk="1" hangingPunct="1">
              <a:lnSpc>
                <a:spcPct val="90000"/>
              </a:lnSpc>
            </a:pPr>
            <a:endParaRPr lang="es-ES_tradnl" sz="2000" dirty="0"/>
          </a:p>
          <a:p>
            <a:pPr eaLnBrk="1" hangingPunct="1">
              <a:lnSpc>
                <a:spcPct val="90000"/>
              </a:lnSpc>
            </a:pPr>
            <a:endParaRPr lang="es-ES" sz="2000" dirty="0"/>
          </a:p>
        </p:txBody>
      </p:sp>
      <p:sp>
        <p:nvSpPr>
          <p:cNvPr id="32770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 smtClean="0"/>
              <a:t>www.robertoalmada.COM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1043</Words>
  <Application>Microsoft Office PowerPoint</Application>
  <PresentationFormat>Widescreen</PresentationFormat>
  <Paragraphs>115</Paragraphs>
  <Slides>24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 Narrow</vt:lpstr>
      <vt:lpstr>Calibri</vt:lpstr>
      <vt:lpstr>Calibri Light</vt:lpstr>
      <vt:lpstr>Wingdings</vt:lpstr>
      <vt:lpstr>Retrospettivo</vt:lpstr>
      <vt:lpstr>La Logoterapia de Viktor Frankl y  el burn out</vt:lpstr>
      <vt:lpstr>¿Qué ofrece la Logoterapia para la prevención del burn out? </vt:lpstr>
      <vt:lpstr>Viktor Frankl  (1905-1997)</vt:lpstr>
      <vt:lpstr>Presentazione standard di PowerPoint</vt:lpstr>
      <vt:lpstr>Incondicionalidad  del sentido de la vida</vt:lpstr>
      <vt:lpstr>Elementos existenciales</vt:lpstr>
      <vt:lpstr>Autotrascendencia </vt:lpstr>
      <vt:lpstr>Caminos de sentido</vt:lpstr>
      <vt:lpstr>Elementos existenciales</vt:lpstr>
      <vt:lpstr>El poder desafiante del espíritu</vt:lpstr>
      <vt:lpstr>Temporalidad humana</vt:lpstr>
      <vt:lpstr>Temporalidad humana</vt:lpstr>
      <vt:lpstr>La triada trágica y  el optimismo trágico</vt:lpstr>
      <vt:lpstr>Aportes del Análisis existencial</vt:lpstr>
      <vt:lpstr>Despersonalización</vt:lpstr>
      <vt:lpstr>Conviene interrogarse:</vt:lpstr>
      <vt:lpstr>San Agustín y la fatiga corporal</vt:lpstr>
      <vt:lpstr>San Agustín y la fatiga corporal</vt:lpstr>
      <vt:lpstr>San Agustín y la fatiga corporal</vt:lpstr>
      <vt:lpstr>San Agustín y la fatiga corporal</vt:lpstr>
      <vt:lpstr>Conclusiones </vt:lpstr>
      <vt:lpstr>Conclusiones </vt:lpstr>
      <vt:lpstr>Conclusiones </vt:lpstr>
      <vt:lpstr>Conclusiones 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Logoterapia de Viktor Frankl y  el burn out</dc:title>
  <dc:creator>Roberto Almada</dc:creator>
  <cp:lastModifiedBy>Roberto</cp:lastModifiedBy>
  <cp:revision>14</cp:revision>
  <dcterms:created xsi:type="dcterms:W3CDTF">2013-05-22T13:11:29Z</dcterms:created>
  <dcterms:modified xsi:type="dcterms:W3CDTF">2017-09-10T15:01:51Z</dcterms:modified>
</cp:coreProperties>
</file>